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4" r:id="rId2"/>
  </p:sldMasterIdLst>
  <p:notesMasterIdLst>
    <p:notesMasterId r:id="rId24"/>
  </p:notesMasterIdLst>
  <p:sldIdLst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468"/>
    <a:srgbClr val="1F0F4E"/>
    <a:srgbClr val="333399"/>
    <a:srgbClr val="35976B"/>
    <a:srgbClr val="FF9933"/>
    <a:srgbClr val="8722F6"/>
    <a:srgbClr val="0033CC"/>
    <a:srgbClr val="0000FF"/>
    <a:srgbClr val="660066"/>
    <a:srgbClr val="BA4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99610290216405E-2"/>
          <c:y val="0.15645034933029475"/>
          <c:w val="0.95102627787926397"/>
          <c:h val="0.74901740780349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 </c:v>
                </c:pt>
              </c:strCache>
            </c:strRef>
          </c:tx>
          <c:spPr>
            <a:solidFill>
              <a:srgbClr val="8722F6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02.03.03 АИС</c:v>
                </c:pt>
                <c:pt idx="1">
                  <c:v>44.03.05 МИ</c:v>
                </c:pt>
                <c:pt idx="2">
                  <c:v>44.03.05 МФ</c:v>
                </c:pt>
                <c:pt idx="3">
                  <c:v>09.03.03 ПИ (VR)</c:v>
                </c:pt>
                <c:pt idx="4">
                  <c:v>01.04.02 МПМИ</c:v>
                </c:pt>
                <c:pt idx="5">
                  <c:v>01.03.02 ПМИ (ИИМОвСЦД)</c:v>
                </c:pt>
                <c:pt idx="6">
                  <c:v>01.03.02 AP</c:v>
                </c:pt>
                <c:pt idx="7">
                  <c:v>09.06.01 ИНФ</c:v>
                </c:pt>
                <c:pt idx="8">
                  <c:v>01.03.02 ПМИ (ПМОИС)</c:v>
                </c:pt>
                <c:pt idx="9">
                  <c:v>10.03.01 ИБ</c:v>
                </c:pt>
                <c:pt idx="10">
                  <c:v>01.03.02 ПМИ (СПИКТ)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0.64180000000000004</c:v>
                </c:pt>
                <c:pt idx="1">
                  <c:v>0.89470000000000005</c:v>
                </c:pt>
                <c:pt idx="2">
                  <c:v>1</c:v>
                </c:pt>
                <c:pt idx="3">
                  <c:v>0.85580000000000001</c:v>
                </c:pt>
                <c:pt idx="4">
                  <c:v>0.78380000000000005</c:v>
                </c:pt>
                <c:pt idx="5">
                  <c:v>0.746</c:v>
                </c:pt>
                <c:pt idx="6">
                  <c:v>1</c:v>
                </c:pt>
                <c:pt idx="7">
                  <c:v>1</c:v>
                </c:pt>
                <c:pt idx="8">
                  <c:v>0.54549999999999998</c:v>
                </c:pt>
                <c:pt idx="9">
                  <c:v>0.47370000000000001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  <a:ln w="19050"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02.03.03 АИС</c:v>
                </c:pt>
                <c:pt idx="1">
                  <c:v>44.03.05 МИ</c:v>
                </c:pt>
                <c:pt idx="2">
                  <c:v>44.03.05 МФ</c:v>
                </c:pt>
                <c:pt idx="3">
                  <c:v>09.03.03 ПИ (VR)</c:v>
                </c:pt>
                <c:pt idx="4">
                  <c:v>01.04.02 МПМИ</c:v>
                </c:pt>
                <c:pt idx="5">
                  <c:v>01.03.02 ПМИ (ИИМОвСЦД)</c:v>
                </c:pt>
                <c:pt idx="6">
                  <c:v>01.03.02 AP</c:v>
                </c:pt>
                <c:pt idx="7">
                  <c:v>09.06.01 ИНФ</c:v>
                </c:pt>
                <c:pt idx="8">
                  <c:v>01.03.02 ПМИ (ПМОИС)</c:v>
                </c:pt>
                <c:pt idx="9">
                  <c:v>10.03.01 ИБ</c:v>
                </c:pt>
                <c:pt idx="10">
                  <c:v>01.03.02 ПМИ (СПИКТ)</c:v>
                </c:pt>
              </c:strCache>
            </c:strRef>
          </c:cat>
          <c:val>
            <c:numRef>
              <c:f>Лист1!$C$2:$C$12</c:f>
              <c:numCache>
                <c:formatCode>0.00%</c:formatCode>
                <c:ptCount val="11"/>
                <c:pt idx="0">
                  <c:v>0.41789999999999999</c:v>
                </c:pt>
                <c:pt idx="1">
                  <c:v>0.71050000000000002</c:v>
                </c:pt>
                <c:pt idx="2">
                  <c:v>1</c:v>
                </c:pt>
                <c:pt idx="3">
                  <c:v>0.82689999999999997</c:v>
                </c:pt>
                <c:pt idx="4">
                  <c:v>0.67569999999999997</c:v>
                </c:pt>
                <c:pt idx="5">
                  <c:v>0.49209999999999998</c:v>
                </c:pt>
                <c:pt idx="6">
                  <c:v>1</c:v>
                </c:pt>
                <c:pt idx="7">
                  <c:v>1</c:v>
                </c:pt>
                <c:pt idx="8">
                  <c:v>0.45450000000000002</c:v>
                </c:pt>
                <c:pt idx="9">
                  <c:v>0.42109999999999997</c:v>
                </c:pt>
                <c:pt idx="10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02.03.03 АИС</c:v>
                </c:pt>
                <c:pt idx="1">
                  <c:v>44.03.05 МИ</c:v>
                </c:pt>
                <c:pt idx="2">
                  <c:v>44.03.05 МФ</c:v>
                </c:pt>
                <c:pt idx="3">
                  <c:v>09.03.03 ПИ (VR)</c:v>
                </c:pt>
                <c:pt idx="4">
                  <c:v>01.04.02 МПМИ</c:v>
                </c:pt>
                <c:pt idx="5">
                  <c:v>01.03.02 ПМИ (ИИМОвСЦД)</c:v>
                </c:pt>
                <c:pt idx="6">
                  <c:v>01.03.02 AP</c:v>
                </c:pt>
                <c:pt idx="7">
                  <c:v>09.06.01 ИНФ</c:v>
                </c:pt>
                <c:pt idx="8">
                  <c:v>01.03.02 ПМИ (ПМОИС)</c:v>
                </c:pt>
                <c:pt idx="9">
                  <c:v>10.03.01 ИБ</c:v>
                </c:pt>
                <c:pt idx="10">
                  <c:v>01.03.02 ПМИ (СПИКТ)</c:v>
                </c:pt>
              </c:strCache>
            </c:strRef>
          </c:cat>
          <c:val>
            <c:numRef>
              <c:f>Лист1!$D$2:$D$12</c:f>
              <c:numCache>
                <c:formatCode>0.00%</c:formatCode>
                <c:ptCount val="11"/>
                <c:pt idx="0">
                  <c:v>0.11940000000000001</c:v>
                </c:pt>
                <c:pt idx="1">
                  <c:v>0.25</c:v>
                </c:pt>
                <c:pt idx="2">
                  <c:v>0.25</c:v>
                </c:pt>
                <c:pt idx="3">
                  <c:v>0.44230000000000003</c:v>
                </c:pt>
                <c:pt idx="4">
                  <c:v>0.37840000000000001</c:v>
                </c:pt>
                <c:pt idx="5">
                  <c:v>7.9399999999999998E-2</c:v>
                </c:pt>
                <c:pt idx="6">
                  <c:v>1</c:v>
                </c:pt>
                <c:pt idx="7">
                  <c:v>1</c:v>
                </c:pt>
                <c:pt idx="8">
                  <c:v>0.2727</c:v>
                </c:pt>
                <c:pt idx="9">
                  <c:v>0.31580000000000003</c:v>
                </c:pt>
                <c:pt idx="1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68288"/>
        <c:axId val="76269824"/>
      </c:barChart>
      <c:catAx>
        <c:axId val="7626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/>
        </c:spPr>
        <c:txPr>
          <a:bodyPr rot="0" vert="horz" anchor="ctr" anchorCtr="1"/>
          <a:lstStyle/>
          <a:p>
            <a:pPr algn="ctr">
              <a:defRPr lang="ru-RU" sz="749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269824"/>
        <c:crosses val="autoZero"/>
        <c:auto val="1"/>
        <c:lblAlgn val="ctr"/>
        <c:lblOffset val="100"/>
        <c:tickMarkSkip val="1"/>
        <c:noMultiLvlLbl val="0"/>
      </c:catAx>
      <c:valAx>
        <c:axId val="762698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76268288"/>
        <c:crosses val="autoZero"/>
        <c:crossBetween val="between"/>
      </c:valAx>
      <c:spPr>
        <a:noFill/>
        <a:ln w="27161">
          <a:noFill/>
        </a:ln>
      </c:spPr>
    </c:plotArea>
    <c:legend>
      <c:legendPos val="r"/>
      <c:layout>
        <c:manualLayout>
          <c:xMode val="edge"/>
          <c:yMode val="edge"/>
          <c:x val="0.11171366594360087"/>
          <c:y val="6.0714285714285714E-2"/>
          <c:w val="0.75921908893709322"/>
          <c:h val="5.7142857142857141E-2"/>
        </c:manualLayout>
      </c:layout>
      <c:overlay val="0"/>
      <c:txPr>
        <a:bodyPr/>
        <a:lstStyle/>
        <a:p>
          <a:pPr>
            <a:defRPr sz="1705" b="1">
              <a:solidFill>
                <a:srgbClr val="333399"/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73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472580928966139E-2"/>
          <c:y val="0.16376251642415923"/>
          <c:w val="0.93297935060512294"/>
          <c:h val="0.6033200379835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40.02.01 ПСО</c:v>
                </c:pt>
                <c:pt idx="1">
                  <c:v>38.02.07 БД</c:v>
                </c:pt>
                <c:pt idx="2">
                  <c:v>40.02.03 СА</c:v>
                </c:pt>
                <c:pt idx="3">
                  <c:v>43.02.11 ГС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15.02.10 Мехатроника</c:v>
                </c:pt>
                <c:pt idx="7">
                  <c:v>25.02.08 Экспл</c:v>
                </c:pt>
                <c:pt idx="8">
                  <c:v>09.02.07 ИСиП</c:v>
                </c:pt>
                <c:pt idx="9">
                  <c:v>44.02.01 ДО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0.8</c:v>
                </c:pt>
                <c:pt idx="1">
                  <c:v>0.9375</c:v>
                </c:pt>
                <c:pt idx="2">
                  <c:v>0.90480000000000005</c:v>
                </c:pt>
                <c:pt idx="3">
                  <c:v>1</c:v>
                </c:pt>
                <c:pt idx="4">
                  <c:v>1</c:v>
                </c:pt>
                <c:pt idx="5">
                  <c:v>0.91300000000000003</c:v>
                </c:pt>
                <c:pt idx="6">
                  <c:v>1</c:v>
                </c:pt>
                <c:pt idx="7">
                  <c:v>0.875</c:v>
                </c:pt>
                <c:pt idx="8">
                  <c:v>0.78790000000000004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40.02.01 ПСО</c:v>
                </c:pt>
                <c:pt idx="1">
                  <c:v>38.02.07 БД</c:v>
                </c:pt>
                <c:pt idx="2">
                  <c:v>40.02.03 СА</c:v>
                </c:pt>
                <c:pt idx="3">
                  <c:v>43.02.11 ГС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15.02.10 Мехатроника</c:v>
                </c:pt>
                <c:pt idx="7">
                  <c:v>25.02.08 Экспл</c:v>
                </c:pt>
                <c:pt idx="8">
                  <c:v>09.02.07 ИСиП</c:v>
                </c:pt>
                <c:pt idx="9">
                  <c:v>44.02.01 ДО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0.55289999999999995</c:v>
                </c:pt>
                <c:pt idx="1">
                  <c:v>0.875</c:v>
                </c:pt>
                <c:pt idx="2">
                  <c:v>0.8095</c:v>
                </c:pt>
                <c:pt idx="3">
                  <c:v>1</c:v>
                </c:pt>
                <c:pt idx="4">
                  <c:v>0.79310000000000003</c:v>
                </c:pt>
                <c:pt idx="5">
                  <c:v>0.86960000000000004</c:v>
                </c:pt>
                <c:pt idx="6">
                  <c:v>0.77780000000000005</c:v>
                </c:pt>
                <c:pt idx="7">
                  <c:v>0.75</c:v>
                </c:pt>
                <c:pt idx="8">
                  <c:v>0.63629999999999998</c:v>
                </c:pt>
                <c:pt idx="9">
                  <c:v>0.68969999999999998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40.02.01 ПСО</c:v>
                </c:pt>
                <c:pt idx="1">
                  <c:v>38.02.07 БД</c:v>
                </c:pt>
                <c:pt idx="2">
                  <c:v>40.02.03 СА</c:v>
                </c:pt>
                <c:pt idx="3">
                  <c:v>43.02.11 ГС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15.02.10 Мехатроника</c:v>
                </c:pt>
                <c:pt idx="7">
                  <c:v>25.02.08 Экспл</c:v>
                </c:pt>
                <c:pt idx="8">
                  <c:v>09.02.07 ИСиП</c:v>
                </c:pt>
                <c:pt idx="9">
                  <c:v>44.02.01 ДО</c:v>
                </c:pt>
              </c:strCache>
            </c:strRef>
          </c:cat>
          <c:val>
            <c:numRef>
              <c:f>Лист1!$D$2:$D$11</c:f>
              <c:numCache>
                <c:formatCode>0.00%</c:formatCode>
                <c:ptCount val="10"/>
                <c:pt idx="0">
                  <c:v>0.1176</c:v>
                </c:pt>
                <c:pt idx="1">
                  <c:v>0.4375</c:v>
                </c:pt>
                <c:pt idx="2">
                  <c:v>0.47620000000000001</c:v>
                </c:pt>
                <c:pt idx="3">
                  <c:v>0</c:v>
                </c:pt>
                <c:pt idx="4">
                  <c:v>0.2069</c:v>
                </c:pt>
                <c:pt idx="5">
                  <c:v>0.1739</c:v>
                </c:pt>
                <c:pt idx="6">
                  <c:v>0.1111</c:v>
                </c:pt>
                <c:pt idx="7">
                  <c:v>0.375</c:v>
                </c:pt>
                <c:pt idx="8">
                  <c:v>0.18179999999999999</c:v>
                </c:pt>
                <c:pt idx="9">
                  <c:v>9.9000000000000005E-2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819072"/>
        <c:axId val="50820608"/>
      </c:barChart>
      <c:catAx>
        <c:axId val="5081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66" b="1">
                <a:solidFill>
                  <a:srgbClr val="1F0F4E"/>
                </a:solidFill>
              </a:defRPr>
            </a:pPr>
            <a:endParaRPr lang="ru-RU"/>
          </a:p>
        </c:txPr>
        <c:crossAx val="50820608"/>
        <c:crosses val="autoZero"/>
        <c:auto val="1"/>
        <c:lblAlgn val="ctr"/>
        <c:lblOffset val="100"/>
        <c:noMultiLvlLbl val="0"/>
      </c:catAx>
      <c:valAx>
        <c:axId val="508206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0819072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0.10543478260869565"/>
          <c:y val="4.5383457161898649E-2"/>
          <c:w val="0.80543478260869561"/>
          <c:h val="5.7902895366919255E-2"/>
        </c:manualLayout>
      </c:layout>
      <c:overlay val="0"/>
      <c:txPr>
        <a:bodyPr/>
        <a:lstStyle/>
        <a:p>
          <a:pPr>
            <a:defRPr sz="1586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5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0.7218</c:v>
                </c:pt>
                <c:pt idx="1">
                  <c:v>0.60429999999999995</c:v>
                </c:pt>
                <c:pt idx="2">
                  <c:v>0.26619999999999999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5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0.77470000000000006</c:v>
                </c:pt>
                <c:pt idx="1">
                  <c:v>0.63619999999999999</c:v>
                </c:pt>
                <c:pt idx="2">
                  <c:v>0.25829999999999997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34848"/>
        <c:axId val="51136384"/>
      </c:barChart>
      <c:catAx>
        <c:axId val="5113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5" b="1">
                <a:solidFill>
                  <a:schemeClr val="tx1"/>
                </a:solidFill>
              </a:defRPr>
            </a:pPr>
            <a:endParaRPr lang="ru-RU"/>
          </a:p>
        </c:txPr>
        <c:crossAx val="51136384"/>
        <c:crosses val="autoZero"/>
        <c:auto val="1"/>
        <c:lblAlgn val="ctr"/>
        <c:lblOffset val="100"/>
        <c:noMultiLvlLbl val="0"/>
      </c:catAx>
      <c:valAx>
        <c:axId val="511363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1134848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5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537352177675224E-2"/>
          <c:y val="2.8295819935691319E-2"/>
          <c:w val="0.89462055056789669"/>
          <c:h val="0.88256404283869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0.86829999999999996</c:v>
                </c:pt>
                <c:pt idx="1">
                  <c:v>0.78049999999999997</c:v>
                </c:pt>
                <c:pt idx="2">
                  <c:v>0.35120000000000001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0.82799999999999996</c:v>
                </c:pt>
                <c:pt idx="1">
                  <c:v>0.7903</c:v>
                </c:pt>
                <c:pt idx="2">
                  <c:v>0.4355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05088"/>
        <c:axId val="50906624"/>
      </c:barChart>
      <c:catAx>
        <c:axId val="5090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50906624"/>
        <c:crosses val="autoZero"/>
        <c:auto val="1"/>
        <c:lblAlgn val="ctr"/>
        <c:lblOffset val="100"/>
        <c:noMultiLvlLbl val="0"/>
      </c:catAx>
      <c:valAx>
        <c:axId val="509066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0905088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0.73540000000000005</c:v>
                </c:pt>
                <c:pt idx="1">
                  <c:v>0.56920000000000004</c:v>
                </c:pt>
                <c:pt idx="2">
                  <c:v>0.18459999999999999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0.75329999999999997</c:v>
                </c:pt>
                <c:pt idx="1">
                  <c:v>0.57330000000000003</c:v>
                </c:pt>
                <c:pt idx="2">
                  <c:v>0.13669999999999999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91104"/>
        <c:axId val="50992640"/>
      </c:barChart>
      <c:catAx>
        <c:axId val="5099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50992640"/>
        <c:crosses val="autoZero"/>
        <c:auto val="1"/>
        <c:lblAlgn val="ctr"/>
        <c:lblOffset val="100"/>
        <c:noMultiLvlLbl val="0"/>
      </c:catAx>
      <c:valAx>
        <c:axId val="509926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099110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0.94220000000000004</c:v>
                </c:pt>
                <c:pt idx="1">
                  <c:v>0.80510000000000004</c:v>
                </c:pt>
                <c:pt idx="2">
                  <c:v>0.33939999999999998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0.93500000000000005</c:v>
                </c:pt>
                <c:pt idx="1">
                  <c:v>0.85560000000000003</c:v>
                </c:pt>
                <c:pt idx="2">
                  <c:v>0.45850000000000002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06848"/>
        <c:axId val="51102848"/>
      </c:barChart>
      <c:catAx>
        <c:axId val="5100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51102848"/>
        <c:crosses val="autoZero"/>
        <c:auto val="1"/>
        <c:lblAlgn val="ctr"/>
        <c:lblOffset val="100"/>
        <c:noMultiLvlLbl val="0"/>
      </c:catAx>
      <c:valAx>
        <c:axId val="511028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1006848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0.94930000000000003</c:v>
                </c:pt>
                <c:pt idx="1">
                  <c:v>0.7319</c:v>
                </c:pt>
                <c:pt idx="2">
                  <c:v>0.2319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0.92549999999999999</c:v>
                </c:pt>
                <c:pt idx="1">
                  <c:v>0.77659999999999996</c:v>
                </c:pt>
                <c:pt idx="2">
                  <c:v>0.22869999999999999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92352"/>
        <c:axId val="49902336"/>
      </c:barChart>
      <c:catAx>
        <c:axId val="498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49902336"/>
        <c:crosses val="autoZero"/>
        <c:auto val="1"/>
        <c:lblAlgn val="ctr"/>
        <c:lblOffset val="100"/>
        <c:noMultiLvlLbl val="0"/>
      </c:catAx>
      <c:valAx>
        <c:axId val="499023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49892352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0.82389999999999997</c:v>
                </c:pt>
                <c:pt idx="1">
                  <c:v>0.72899999999999998</c:v>
                </c:pt>
                <c:pt idx="2">
                  <c:v>0.28179999999999999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0.77070000000000005</c:v>
                </c:pt>
                <c:pt idx="1">
                  <c:v>0.6643</c:v>
                </c:pt>
                <c:pt idx="2">
                  <c:v>0.20799999999999999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07904"/>
        <c:axId val="51245440"/>
      </c:barChart>
      <c:catAx>
        <c:axId val="5010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51245440"/>
        <c:crosses val="autoZero"/>
        <c:auto val="1"/>
        <c:lblAlgn val="ctr"/>
        <c:lblOffset val="100"/>
        <c:noMultiLvlLbl val="0"/>
      </c:catAx>
      <c:valAx>
        <c:axId val="512454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010790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3927469239755435"/>
          <c:y val="1.2196278933341426E-2"/>
          <c:w val="0.21892700984631258"/>
          <c:h val="8.2075665397316672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0.84430000000000005</c:v>
                </c:pt>
                <c:pt idx="1">
                  <c:v>0.77049999999999996</c:v>
                </c:pt>
                <c:pt idx="2">
                  <c:v>0.2213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0.84060000000000001</c:v>
                </c:pt>
                <c:pt idx="1">
                  <c:v>0.78990000000000005</c:v>
                </c:pt>
                <c:pt idx="2">
                  <c:v>0.35510000000000003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42816"/>
        <c:axId val="51470720"/>
      </c:barChart>
      <c:catAx>
        <c:axId val="514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51470720"/>
        <c:crosses val="autoZero"/>
        <c:auto val="1"/>
        <c:lblAlgn val="ctr"/>
        <c:lblOffset val="100"/>
        <c:noMultiLvlLbl val="0"/>
      </c:catAx>
      <c:valAx>
        <c:axId val="514707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144281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0.93300000000000005</c:v>
                </c:pt>
                <c:pt idx="1">
                  <c:v>0.87560000000000004</c:v>
                </c:pt>
                <c:pt idx="2">
                  <c:v>0.46889999999999998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0.91290000000000004</c:v>
                </c:pt>
                <c:pt idx="1">
                  <c:v>0.8921</c:v>
                </c:pt>
                <c:pt idx="2">
                  <c:v>0.53110000000000002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57600"/>
        <c:axId val="63123456"/>
      </c:barChart>
      <c:catAx>
        <c:axId val="13445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63123456"/>
        <c:crosses val="autoZero"/>
        <c:auto val="1"/>
        <c:lblAlgn val="ctr"/>
        <c:lblOffset val="100"/>
        <c:noMultiLvlLbl val="0"/>
      </c:catAx>
      <c:valAx>
        <c:axId val="631234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445760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22834645669291E-2"/>
          <c:y val="0.11684356920913448"/>
          <c:w val="0.96535433070866139"/>
          <c:h val="0.79631477450742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6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0.92920000000000003</c:v>
                </c:pt>
                <c:pt idx="1">
                  <c:v>0.71160000000000001</c:v>
                </c:pt>
                <c:pt idx="2">
                  <c:v>0.24399999999999999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ru-RU" sz="1561" b="0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0.89180000000000004</c:v>
                </c:pt>
                <c:pt idx="1">
                  <c:v>0.63300000000000001</c:v>
                </c:pt>
                <c:pt idx="2">
                  <c:v>0.16669999999999999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54432"/>
        <c:axId val="63160320"/>
      </c:barChart>
      <c:catAx>
        <c:axId val="6315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61" b="1">
                <a:solidFill>
                  <a:srgbClr val="2A1468"/>
                </a:solidFill>
              </a:defRPr>
            </a:pPr>
            <a:endParaRPr lang="ru-RU"/>
          </a:p>
        </c:txPr>
        <c:crossAx val="63160320"/>
        <c:crosses val="autoZero"/>
        <c:auto val="1"/>
        <c:lblAlgn val="ctr"/>
        <c:lblOffset val="100"/>
        <c:noMultiLvlLbl val="0"/>
      </c:catAx>
      <c:valAx>
        <c:axId val="631603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3154432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40330194262907221"/>
          <c:y val="1.5748031496062992E-2"/>
          <c:w val="0.20165090933881197"/>
          <c:h val="6.4960629921259838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5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080739076366064E-2"/>
          <c:y val="0.17172651011112339"/>
          <c:w val="0.96583852184726782"/>
          <c:h val="0.7549919640633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38.03.04 ГМУ</c:v>
                </c:pt>
                <c:pt idx="1">
                  <c:v>44.03.05 ЭУ</c:v>
                </c:pt>
                <c:pt idx="2">
                  <c:v>38.05.01 ЭБ</c:v>
                </c:pt>
                <c:pt idx="3">
                  <c:v>38.03.01 БУАА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0.55000000000000004</c:v>
                </c:pt>
                <c:pt idx="1">
                  <c:v>0.96079999999999999</c:v>
                </c:pt>
                <c:pt idx="2">
                  <c:v>0.81</c:v>
                </c:pt>
                <c:pt idx="3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38.03.04 ГМУ</c:v>
                </c:pt>
                <c:pt idx="1">
                  <c:v>44.03.05 ЭУ</c:v>
                </c:pt>
                <c:pt idx="2">
                  <c:v>38.05.01 ЭБ</c:v>
                </c:pt>
                <c:pt idx="3">
                  <c:v>38.03.01 БУАА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0.5</c:v>
                </c:pt>
                <c:pt idx="1">
                  <c:v>0.96079999999999999</c:v>
                </c:pt>
                <c:pt idx="2">
                  <c:v>0.73470000000000002</c:v>
                </c:pt>
                <c:pt idx="3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38.03.04 ГМУ</c:v>
                </c:pt>
                <c:pt idx="1">
                  <c:v>44.03.05 ЭУ</c:v>
                </c:pt>
                <c:pt idx="2">
                  <c:v>38.05.01 ЭБ</c:v>
                </c:pt>
                <c:pt idx="3">
                  <c:v>38.03.01 БУАА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0.2</c:v>
                </c:pt>
                <c:pt idx="1">
                  <c:v>0.72550000000000003</c:v>
                </c:pt>
                <c:pt idx="2">
                  <c:v>0.23</c:v>
                </c:pt>
                <c:pt idx="3">
                  <c:v>0.58330000000000004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03296"/>
        <c:axId val="80104832"/>
      </c:barChart>
      <c:catAx>
        <c:axId val="8010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80104832"/>
        <c:crosses val="autoZero"/>
        <c:auto val="1"/>
        <c:lblAlgn val="ctr"/>
        <c:lblOffset val="100"/>
        <c:noMultiLvlLbl val="0"/>
      </c:catAx>
      <c:valAx>
        <c:axId val="801048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0103296"/>
        <c:crosses val="autoZero"/>
        <c:crossBetween val="between"/>
      </c:valAx>
      <c:spPr>
        <a:noFill/>
        <a:ln w="25417">
          <a:noFill/>
        </a:ln>
      </c:spPr>
    </c:plotArea>
    <c:legend>
      <c:legendPos val="r"/>
      <c:layout>
        <c:manualLayout>
          <c:xMode val="edge"/>
          <c:yMode val="edge"/>
          <c:x val="6.3953507557771808E-2"/>
          <c:y val="5.8119658119658121E-2"/>
          <c:w val="0.88837206175770511"/>
          <c:h val="5.128205128205128E-2"/>
        </c:manualLayout>
      </c:layout>
      <c:overlay val="0"/>
      <c:txPr>
        <a:bodyPr/>
        <a:lstStyle/>
        <a:p>
          <a:pPr>
            <a:defRPr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7975314418920169"/>
          <c:w val="0.96604938271604934"/>
          <c:h val="0.73132487321774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40.03.01</c:v>
                </c:pt>
                <c:pt idx="1">
                  <c:v>40.04.01 ЮПД</c:v>
                </c:pt>
                <c:pt idx="2">
                  <c:v>40.04.01 ПОГМВ</c:v>
                </c:pt>
                <c:pt idx="3">
                  <c:v>40.05.04 СПД</c:v>
                </c:pt>
                <c:pt idx="4">
                  <c:v>40.04.01 АКД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0.754</c:v>
                </c:pt>
                <c:pt idx="1">
                  <c:v>0.6905</c:v>
                </c:pt>
                <c:pt idx="2">
                  <c:v>1</c:v>
                </c:pt>
                <c:pt idx="3">
                  <c:v>0.85840000000000005</c:v>
                </c:pt>
                <c:pt idx="4">
                  <c:v>0.38100000000000001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40.03.01</c:v>
                </c:pt>
                <c:pt idx="1">
                  <c:v>40.04.01 ЮПД</c:v>
                </c:pt>
                <c:pt idx="2">
                  <c:v>40.04.01 ПОГМВ</c:v>
                </c:pt>
                <c:pt idx="3">
                  <c:v>40.05.04 СПД</c:v>
                </c:pt>
                <c:pt idx="4">
                  <c:v>40.04.01 АКД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0.48409999999999997</c:v>
                </c:pt>
                <c:pt idx="1">
                  <c:v>0.64280000000000004</c:v>
                </c:pt>
                <c:pt idx="2">
                  <c:v>1</c:v>
                </c:pt>
                <c:pt idx="3">
                  <c:v>0.68940000000000001</c:v>
                </c:pt>
                <c:pt idx="4">
                  <c:v>0.38100000000000001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40.03.01</c:v>
                </c:pt>
                <c:pt idx="1">
                  <c:v>40.04.01 ЮПД</c:v>
                </c:pt>
                <c:pt idx="2">
                  <c:v>40.04.01 ПОГМВ</c:v>
                </c:pt>
                <c:pt idx="3">
                  <c:v>40.05.04 СПД</c:v>
                </c:pt>
                <c:pt idx="4">
                  <c:v>40.04.01 АКД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0.1111</c:v>
                </c:pt>
                <c:pt idx="1">
                  <c:v>0.26190000000000002</c:v>
                </c:pt>
                <c:pt idx="2">
                  <c:v>0.16669999999999999</c:v>
                </c:pt>
                <c:pt idx="3">
                  <c:v>0.1118</c:v>
                </c:pt>
                <c:pt idx="4">
                  <c:v>0.1905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00256"/>
        <c:axId val="50418432"/>
      </c:barChart>
      <c:catAx>
        <c:axId val="504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F0F4E"/>
                </a:solidFill>
              </a:defRPr>
            </a:pPr>
            <a:endParaRPr lang="ru-RU"/>
          </a:p>
        </c:txPr>
        <c:crossAx val="50418432"/>
        <c:crosses val="autoZero"/>
        <c:auto val="1"/>
        <c:lblAlgn val="ctr"/>
        <c:lblOffset val="100"/>
        <c:noMultiLvlLbl val="0"/>
      </c:catAx>
      <c:valAx>
        <c:axId val="504184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0400256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12268523659976029"/>
          <c:y val="5.4329371816638369E-2"/>
          <c:w val="0.80671297012728904"/>
          <c:h val="5.4329371816638369E-2"/>
        </c:manualLayout>
      </c:layout>
      <c:overlay val="0"/>
      <c:txPr>
        <a:bodyPr/>
        <a:lstStyle/>
        <a:p>
          <a:pPr>
            <a:defRPr sz="1608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8" b="1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493827160493825E-2"/>
          <c:y val="0.2157472733448843"/>
          <c:w val="0.92901234567901236"/>
          <c:h val="0.6984500564232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44.03.05 ИН</c:v>
                </c:pt>
                <c:pt idx="1">
                  <c:v>44.03.05 РО</c:v>
                </c:pt>
                <c:pt idx="2">
                  <c:v>44.04.01 МФО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0.9294</c:v>
                </c:pt>
                <c:pt idx="1">
                  <c:v>0.94789999999999996</c:v>
                </c:pt>
                <c:pt idx="2">
                  <c:v>0.90910000000000002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44.03.05 ИН</c:v>
                </c:pt>
                <c:pt idx="1">
                  <c:v>44.03.05 РО</c:v>
                </c:pt>
                <c:pt idx="2">
                  <c:v>44.04.01 МФО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0.84709999999999996</c:v>
                </c:pt>
                <c:pt idx="1">
                  <c:v>0.86460000000000004</c:v>
                </c:pt>
                <c:pt idx="2">
                  <c:v>0.90910000000000002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44.03.05 ИН</c:v>
                </c:pt>
                <c:pt idx="1">
                  <c:v>44.03.05 РО</c:v>
                </c:pt>
                <c:pt idx="2">
                  <c:v>44.04.01 МФО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0.4647</c:v>
                </c:pt>
                <c:pt idx="1">
                  <c:v>0.39579999999999999</c:v>
                </c:pt>
                <c:pt idx="2">
                  <c:v>0.90910000000000002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21440"/>
        <c:axId val="50222976"/>
      </c:barChart>
      <c:catAx>
        <c:axId val="5022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50222976"/>
        <c:crosses val="autoZero"/>
        <c:auto val="1"/>
        <c:lblAlgn val="ctr"/>
        <c:lblOffset val="100"/>
        <c:noMultiLvlLbl val="0"/>
      </c:catAx>
      <c:valAx>
        <c:axId val="5022297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0221440"/>
        <c:crosses val="autoZero"/>
        <c:crossBetween val="between"/>
      </c:valAx>
      <c:spPr>
        <a:noFill/>
        <a:ln w="25407">
          <a:noFill/>
        </a:ln>
      </c:spPr>
    </c:plotArea>
    <c:legend>
      <c:legendPos val="t"/>
      <c:layout>
        <c:manualLayout>
          <c:xMode val="edge"/>
          <c:yMode val="edge"/>
          <c:x val="0.1058499537268824"/>
          <c:y val="6.4459500701947142E-2"/>
          <c:w val="0.80809928238738948"/>
          <c:h val="5.81794449217998E-2"/>
        </c:manualLayout>
      </c:layout>
      <c:overlay val="0"/>
      <c:txPr>
        <a:bodyPr/>
        <a:lstStyle/>
        <a:p>
          <a:pPr>
            <a:defRPr sz="1600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2222222222224E-2"/>
          <c:y val="0.17148867002557158"/>
          <c:w val="0.83179012345679015"/>
          <c:h val="0.73606137174975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ИСТ</c:v>
                </c:pt>
                <c:pt idx="1">
                  <c:v>44.03.05 ИСТО</c:v>
                </c:pt>
                <c:pt idx="2">
                  <c:v>44.04.01 МИСТ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0.91249999999999998</c:v>
                </c:pt>
                <c:pt idx="1">
                  <c:v>0.97850000000000004</c:v>
                </c:pt>
                <c:pt idx="2">
                  <c:v>0.66669999999999996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ИСТ</c:v>
                </c:pt>
                <c:pt idx="1">
                  <c:v>44.03.05 ИСТО</c:v>
                </c:pt>
                <c:pt idx="2">
                  <c:v>44.04.01 МИСТ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0.65</c:v>
                </c:pt>
                <c:pt idx="1">
                  <c:v>0.91400000000000003</c:v>
                </c:pt>
                <c:pt idx="2">
                  <c:v>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ИСТ</c:v>
                </c:pt>
                <c:pt idx="1">
                  <c:v>44.03.05 ИСТО</c:v>
                </c:pt>
                <c:pt idx="2">
                  <c:v>44.04.01 МИСТ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0.1875</c:v>
                </c:pt>
                <c:pt idx="1">
                  <c:v>0.27960000000000002</c:v>
                </c:pt>
                <c:pt idx="2">
                  <c:v>0.1333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84032"/>
        <c:axId val="50285568"/>
      </c:barChart>
      <c:catAx>
        <c:axId val="5028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  <a:effectLst/>
              </a:defRPr>
            </a:pPr>
            <a:endParaRPr lang="ru-RU"/>
          </a:p>
        </c:txPr>
        <c:crossAx val="50285568"/>
        <c:crosses val="autoZero"/>
        <c:auto val="1"/>
        <c:lblAlgn val="ctr"/>
        <c:lblOffset val="100"/>
        <c:noMultiLvlLbl val="0"/>
      </c:catAx>
      <c:valAx>
        <c:axId val="502855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0284032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9.6064812707660097E-2"/>
          <c:y val="1.5414258188824663E-2"/>
          <c:w val="0.80439816121250751"/>
          <c:h val="6.1657032755298644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46518365524659E-2"/>
          <c:y val="0.10990199211167653"/>
          <c:w val="0.97879386604452223"/>
          <c:h val="0.784335822973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2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06.03.01 БИО</c:v>
                </c:pt>
                <c:pt idx="1">
                  <c:v>06.04.01 МБИО</c:v>
                </c:pt>
                <c:pt idx="2">
                  <c:v>44.03.05 ФБ</c:v>
                </c:pt>
                <c:pt idx="3">
                  <c:v>44.03.05 ФИ</c:v>
                </c:pt>
                <c:pt idx="4">
                  <c:v>44.03.04 МАШ</c:v>
                </c:pt>
                <c:pt idx="5">
                  <c:v>03.04.02 МФИЗ</c:v>
                </c:pt>
                <c:pt idx="6">
                  <c:v>03.03.02 ФИЗ</c:v>
                </c:pt>
                <c:pt idx="7">
                  <c:v>18.03.01 ХТ (ТПП)</c:v>
                </c:pt>
                <c:pt idx="8">
                  <c:v>18.03.01 ХТ (ХТСВ)</c:v>
                </c:pt>
                <c:pt idx="9">
                  <c:v>04.03.01 ХИМ</c:v>
                </c:pt>
                <c:pt idx="10">
                  <c:v>04.04.01 МХИМ</c:v>
                </c:pt>
                <c:pt idx="11">
                  <c:v>44.03.04 ПРО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0.9677</c:v>
                </c:pt>
                <c:pt idx="1">
                  <c:v>1</c:v>
                </c:pt>
                <c:pt idx="2">
                  <c:v>0.52380000000000004</c:v>
                </c:pt>
                <c:pt idx="3">
                  <c:v>1</c:v>
                </c:pt>
                <c:pt idx="4">
                  <c:v>0.6</c:v>
                </c:pt>
                <c:pt idx="5">
                  <c:v>0.75</c:v>
                </c:pt>
                <c:pt idx="6">
                  <c:v>0.80769999999999997</c:v>
                </c:pt>
                <c:pt idx="7">
                  <c:v>1</c:v>
                </c:pt>
                <c:pt idx="8">
                  <c:v>0.39129999999999998</c:v>
                </c:pt>
                <c:pt idx="9">
                  <c:v>0.80769999999999997</c:v>
                </c:pt>
                <c:pt idx="10">
                  <c:v>0.4</c:v>
                </c:pt>
                <c:pt idx="11">
                  <c:v>0.57689999999999997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06.03.01 БИО</c:v>
                </c:pt>
                <c:pt idx="1">
                  <c:v>06.04.01 МБИО</c:v>
                </c:pt>
                <c:pt idx="2">
                  <c:v>44.03.05 ФБ</c:v>
                </c:pt>
                <c:pt idx="3">
                  <c:v>44.03.05 ФИ</c:v>
                </c:pt>
                <c:pt idx="4">
                  <c:v>44.03.04 МАШ</c:v>
                </c:pt>
                <c:pt idx="5">
                  <c:v>03.04.02 МФИЗ</c:v>
                </c:pt>
                <c:pt idx="6">
                  <c:v>03.03.02 ФИЗ</c:v>
                </c:pt>
                <c:pt idx="7">
                  <c:v>18.03.01 ХТ (ТПП)</c:v>
                </c:pt>
                <c:pt idx="8">
                  <c:v>18.03.01 ХТ (ХТСВ)</c:v>
                </c:pt>
                <c:pt idx="9">
                  <c:v>04.03.01 ХИМ</c:v>
                </c:pt>
                <c:pt idx="10">
                  <c:v>04.04.01 МХИМ</c:v>
                </c:pt>
                <c:pt idx="11">
                  <c:v>44.03.04 ПРО</c:v>
                </c:pt>
              </c:strCache>
            </c:strRef>
          </c:cat>
          <c:val>
            <c:numRef>
              <c:f>Лист1!$C$2:$C$13</c:f>
              <c:numCache>
                <c:formatCode>0.00%</c:formatCode>
                <c:ptCount val="12"/>
                <c:pt idx="0">
                  <c:v>0.8226</c:v>
                </c:pt>
                <c:pt idx="1">
                  <c:v>1</c:v>
                </c:pt>
                <c:pt idx="2">
                  <c:v>0.38100000000000001</c:v>
                </c:pt>
                <c:pt idx="3">
                  <c:v>0.86960000000000004</c:v>
                </c:pt>
                <c:pt idx="4">
                  <c:v>0.54279999999999995</c:v>
                </c:pt>
                <c:pt idx="5">
                  <c:v>0.64280000000000004</c:v>
                </c:pt>
                <c:pt idx="6">
                  <c:v>0.70509999999999995</c:v>
                </c:pt>
                <c:pt idx="7">
                  <c:v>0.83330000000000004</c:v>
                </c:pt>
                <c:pt idx="8">
                  <c:v>0.26090000000000002</c:v>
                </c:pt>
                <c:pt idx="9">
                  <c:v>0.70509999999999995</c:v>
                </c:pt>
                <c:pt idx="10">
                  <c:v>0.4</c:v>
                </c:pt>
                <c:pt idx="11">
                  <c:v>0.42309999999999998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06.03.01 БИО</c:v>
                </c:pt>
                <c:pt idx="1">
                  <c:v>06.04.01 МБИО</c:v>
                </c:pt>
                <c:pt idx="2">
                  <c:v>44.03.05 ФБ</c:v>
                </c:pt>
                <c:pt idx="3">
                  <c:v>44.03.05 ФИ</c:v>
                </c:pt>
                <c:pt idx="4">
                  <c:v>44.03.04 МАШ</c:v>
                </c:pt>
                <c:pt idx="5">
                  <c:v>03.04.02 МФИЗ</c:v>
                </c:pt>
                <c:pt idx="6">
                  <c:v>03.03.02 ФИЗ</c:v>
                </c:pt>
                <c:pt idx="7">
                  <c:v>18.03.01 ХТ (ТПП)</c:v>
                </c:pt>
                <c:pt idx="8">
                  <c:v>18.03.01 ХТ (ХТСВ)</c:v>
                </c:pt>
                <c:pt idx="9">
                  <c:v>04.03.01 ХИМ</c:v>
                </c:pt>
                <c:pt idx="10">
                  <c:v>04.04.01 МХИМ</c:v>
                </c:pt>
                <c:pt idx="11">
                  <c:v>44.03.04 ПРО</c:v>
                </c:pt>
              </c:strCache>
            </c:strRef>
          </c:cat>
          <c:val>
            <c:numRef>
              <c:f>Лист1!$D$2:$D$13</c:f>
              <c:numCache>
                <c:formatCode>0.00%</c:formatCode>
                <c:ptCount val="12"/>
                <c:pt idx="0">
                  <c:v>0.30649999999999999</c:v>
                </c:pt>
                <c:pt idx="1">
                  <c:v>0.68179999999999996</c:v>
                </c:pt>
                <c:pt idx="2">
                  <c:v>0</c:v>
                </c:pt>
                <c:pt idx="3">
                  <c:v>0.39129999999999998</c:v>
                </c:pt>
                <c:pt idx="4">
                  <c:v>0.1714</c:v>
                </c:pt>
                <c:pt idx="5">
                  <c:v>0.1071</c:v>
                </c:pt>
                <c:pt idx="6">
                  <c:v>0.25640000000000002</c:v>
                </c:pt>
                <c:pt idx="7">
                  <c:v>0.25</c:v>
                </c:pt>
                <c:pt idx="8">
                  <c:v>0</c:v>
                </c:pt>
                <c:pt idx="9">
                  <c:v>0.12820000000000001</c:v>
                </c:pt>
                <c:pt idx="10">
                  <c:v>0.2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79008"/>
        <c:axId val="50380800"/>
      </c:barChart>
      <c:catAx>
        <c:axId val="5037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1" b="1">
                <a:solidFill>
                  <a:srgbClr val="1F0F4E"/>
                </a:solidFill>
              </a:defRPr>
            </a:pPr>
            <a:endParaRPr lang="ru-RU"/>
          </a:p>
        </c:txPr>
        <c:crossAx val="50380800"/>
        <c:crosses val="autoZero"/>
        <c:auto val="1"/>
        <c:lblAlgn val="ctr"/>
        <c:lblOffset val="100"/>
        <c:noMultiLvlLbl val="0"/>
      </c:catAx>
      <c:valAx>
        <c:axId val="503808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0379008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9.6412594890285183E-2"/>
          <c:y val="0"/>
          <c:w val="0.80717492804981861"/>
          <c:h val="5.8076225045372049E-2"/>
        </c:manualLayout>
      </c:layout>
      <c:overlay val="0"/>
      <c:txPr>
        <a:bodyPr/>
        <a:lstStyle/>
        <a:p>
          <a:pPr>
            <a:defRPr sz="1607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4.117079029682276E-2"/>
          <c:w val="0.92094828424224762"/>
          <c:h val="0.88873168436754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</c:v>
                </c:pt>
                <c:pt idx="1">
                  <c:v>44.03.05 БИН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0.86439999999999995</c:v>
                </c:pt>
                <c:pt idx="1">
                  <c:v>0.82279999999999998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</c:v>
                </c:pt>
                <c:pt idx="1">
                  <c:v>44.03.05 БИН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0.84740000000000004</c:v>
                </c:pt>
                <c:pt idx="1">
                  <c:v>0.74680000000000002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</c:v>
                </c:pt>
                <c:pt idx="1">
                  <c:v>44.03.05 БИН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0.42370000000000002</c:v>
                </c:pt>
                <c:pt idx="1">
                  <c:v>0.30380000000000001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86688"/>
        <c:axId val="50788224"/>
      </c:barChart>
      <c:catAx>
        <c:axId val="5078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="1">
                <a:solidFill>
                  <a:srgbClr val="1F0F4E"/>
                </a:solidFill>
              </a:defRPr>
            </a:pPr>
            <a:endParaRPr lang="ru-RU"/>
          </a:p>
        </c:txPr>
        <c:crossAx val="50788224"/>
        <c:crosses val="autoZero"/>
        <c:auto val="1"/>
        <c:lblAlgn val="ctr"/>
        <c:lblOffset val="100"/>
        <c:noMultiLvlLbl val="0"/>
      </c:catAx>
      <c:valAx>
        <c:axId val="507882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0786688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9.6450654650827597E-2"/>
          <c:y val="0"/>
          <c:w val="0.80208335229772576"/>
          <c:h val="6.1657032755298651E-2"/>
        </c:manualLayout>
      </c:layout>
      <c:overlay val="0"/>
      <c:txPr>
        <a:bodyPr/>
        <a:lstStyle/>
        <a:p>
          <a:pPr>
            <a:defRPr sz="159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6376251642415923"/>
          <c:w val="0.96604938271604934"/>
          <c:h val="0.7403390689657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</c:v>
                </c:pt>
                <c:pt idx="1">
                  <c:v>44.04.01 МНО</c:v>
                </c:pt>
                <c:pt idx="2">
                  <c:v>44.03.02 ППО</c:v>
                </c:pt>
                <c:pt idx="3">
                  <c:v>44.04.02 МППО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0.89090000000000003</c:v>
                </c:pt>
                <c:pt idx="1">
                  <c:v>1</c:v>
                </c:pt>
                <c:pt idx="2">
                  <c:v>0.91590000000000005</c:v>
                </c:pt>
                <c:pt idx="3">
                  <c:v>0.91290000000000004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</c:v>
                </c:pt>
                <c:pt idx="1">
                  <c:v>44.04.01 МНО</c:v>
                </c:pt>
                <c:pt idx="2">
                  <c:v>44.03.02 ППО</c:v>
                </c:pt>
                <c:pt idx="3">
                  <c:v>44.04.02 МППО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0.87280000000000002</c:v>
                </c:pt>
                <c:pt idx="1">
                  <c:v>1</c:v>
                </c:pt>
                <c:pt idx="2">
                  <c:v>0.88780000000000003</c:v>
                </c:pt>
                <c:pt idx="3">
                  <c:v>0.8921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</c:v>
                </c:pt>
                <c:pt idx="1">
                  <c:v>44.04.01 МНО</c:v>
                </c:pt>
                <c:pt idx="2">
                  <c:v>44.03.02 ППО</c:v>
                </c:pt>
                <c:pt idx="3">
                  <c:v>44.04.02 МППО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0.51819999999999999</c:v>
                </c:pt>
                <c:pt idx="1">
                  <c:v>0.57140000000000002</c:v>
                </c:pt>
                <c:pt idx="2">
                  <c:v>0.49530000000000002</c:v>
                </c:pt>
                <c:pt idx="3">
                  <c:v>0.53110000000000002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24000"/>
        <c:axId val="50625536"/>
      </c:barChart>
      <c:catAx>
        <c:axId val="5062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</a:defRPr>
            </a:pPr>
            <a:endParaRPr lang="ru-RU"/>
          </a:p>
        </c:txPr>
        <c:crossAx val="50625536"/>
        <c:crosses val="autoZero"/>
        <c:auto val="1"/>
        <c:lblAlgn val="ctr"/>
        <c:lblOffset val="100"/>
        <c:noMultiLvlLbl val="0"/>
      </c:catAx>
      <c:valAx>
        <c:axId val="506255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062400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10763885728156812"/>
          <c:y val="4.5289855072463768E-2"/>
          <c:w val="0.80671297012728904"/>
          <c:h val="5.7971014492753624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6376251642415923"/>
          <c:w val="0.96604938271604934"/>
          <c:h val="0.7403390689657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38.02.07 БД</c:v>
                </c:pt>
                <c:pt idx="1">
                  <c:v>43.02.11 ГС</c:v>
                </c:pt>
                <c:pt idx="2">
                  <c:v>40.02.01 ПСО</c:v>
                </c:pt>
                <c:pt idx="3">
                  <c:v>40.02.03 СА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38.02.01 ЭиБУ</c:v>
                </c:pt>
                <c:pt idx="7">
                  <c:v>25.02.08 Экспл</c:v>
                </c:pt>
                <c:pt idx="8">
                  <c:v>15.02.10 Мехатроника</c:v>
                </c:pt>
                <c:pt idx="9">
                  <c:v>09.02.07 ИСиП 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0.86839999999999995</c:v>
                </c:pt>
                <c:pt idx="1">
                  <c:v>1</c:v>
                </c:pt>
                <c:pt idx="2">
                  <c:v>0.83</c:v>
                </c:pt>
                <c:pt idx="3">
                  <c:v>0.92749999999999999</c:v>
                </c:pt>
                <c:pt idx="4">
                  <c:v>0.96079999999999999</c:v>
                </c:pt>
                <c:pt idx="5">
                  <c:v>0.9758</c:v>
                </c:pt>
                <c:pt idx="6">
                  <c:v>0.8</c:v>
                </c:pt>
                <c:pt idx="7">
                  <c:v>0.91669999999999996</c:v>
                </c:pt>
                <c:pt idx="8">
                  <c:v>0.93330000000000002</c:v>
                </c:pt>
                <c:pt idx="9">
                  <c:v>0.89219999999999999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38.02.07 БД</c:v>
                </c:pt>
                <c:pt idx="1">
                  <c:v>43.02.11 ГС</c:v>
                </c:pt>
                <c:pt idx="2">
                  <c:v>40.02.01 ПСО</c:v>
                </c:pt>
                <c:pt idx="3">
                  <c:v>40.02.03 СА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38.02.01 ЭиБУ</c:v>
                </c:pt>
                <c:pt idx="7">
                  <c:v>25.02.08 Экспл</c:v>
                </c:pt>
                <c:pt idx="8">
                  <c:v>15.02.10 Мехатроника</c:v>
                </c:pt>
                <c:pt idx="9">
                  <c:v>09.02.07 ИСиП 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0.63129999999999997</c:v>
                </c:pt>
                <c:pt idx="1">
                  <c:v>0.73680000000000001</c:v>
                </c:pt>
                <c:pt idx="2">
                  <c:v>0.47870000000000001</c:v>
                </c:pt>
                <c:pt idx="3">
                  <c:v>0.66669999999999996</c:v>
                </c:pt>
                <c:pt idx="4">
                  <c:v>0.69610000000000005</c:v>
                </c:pt>
                <c:pt idx="5">
                  <c:v>0.8468</c:v>
                </c:pt>
                <c:pt idx="6">
                  <c:v>0.8</c:v>
                </c:pt>
                <c:pt idx="7">
                  <c:v>0.66669999999999996</c:v>
                </c:pt>
                <c:pt idx="8">
                  <c:v>0.68889999999999996</c:v>
                </c:pt>
                <c:pt idx="9">
                  <c:v>0.54900000000000004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38.02.07 БД</c:v>
                </c:pt>
                <c:pt idx="1">
                  <c:v>43.02.11 ГС</c:v>
                </c:pt>
                <c:pt idx="2">
                  <c:v>40.02.01 ПСО</c:v>
                </c:pt>
                <c:pt idx="3">
                  <c:v>40.02.03 СА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38.02.01 ЭиБУ</c:v>
                </c:pt>
                <c:pt idx="7">
                  <c:v>25.02.08 Экспл</c:v>
                </c:pt>
                <c:pt idx="8">
                  <c:v>15.02.10 Мехатроника</c:v>
                </c:pt>
                <c:pt idx="9">
                  <c:v>09.02.07 ИСиП </c:v>
                </c:pt>
              </c:strCache>
            </c:strRef>
          </c:cat>
          <c:val>
            <c:numRef>
              <c:f>Лист1!$D$2:$D$11</c:f>
              <c:numCache>
                <c:formatCode>0.00%</c:formatCode>
                <c:ptCount val="10"/>
                <c:pt idx="0">
                  <c:v>0.23319999999999999</c:v>
                </c:pt>
                <c:pt idx="1">
                  <c:v>0.36840000000000001</c:v>
                </c:pt>
                <c:pt idx="2">
                  <c:v>8.5000000000000006E-2</c:v>
                </c:pt>
                <c:pt idx="3">
                  <c:v>0.1812</c:v>
                </c:pt>
                <c:pt idx="4">
                  <c:v>0.18629999999999999</c:v>
                </c:pt>
                <c:pt idx="5">
                  <c:v>0.3306</c:v>
                </c:pt>
                <c:pt idx="6">
                  <c:v>0.4</c:v>
                </c:pt>
                <c:pt idx="7">
                  <c:v>4.1700000000000001E-2</c:v>
                </c:pt>
                <c:pt idx="8">
                  <c:v>0.15559999999999999</c:v>
                </c:pt>
                <c:pt idx="9">
                  <c:v>7.8399999999999997E-2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70208"/>
        <c:axId val="50696576"/>
      </c:barChart>
      <c:catAx>
        <c:axId val="5067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50696576"/>
        <c:crosses val="autoZero"/>
        <c:auto val="1"/>
        <c:lblAlgn val="ctr"/>
        <c:lblOffset val="100"/>
        <c:noMultiLvlLbl val="0"/>
      </c:catAx>
      <c:valAx>
        <c:axId val="5069657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0670208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0.10414333706606943"/>
          <c:y val="4.5283018867924525E-2"/>
          <c:w val="0.80739081746920482"/>
          <c:h val="6.0377358490566031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7194-34D2-4DA6-B118-221A3EDE513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BD4FF-AA1F-4A29-8F7C-84B76CB7D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6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89A39B-0B38-452A-91DD-2D70451A371C}" type="slidenum">
              <a:rPr lang="ru-RU" altLang="ru-RU" smtClean="0">
                <a:latin typeface="Calibri" pitchFamily="34" charset="0"/>
              </a:rPr>
              <a:pPr/>
              <a:t>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 userDrawn="1"/>
        </p:nvSpPr>
        <p:spPr>
          <a:xfrm rot="10800000">
            <a:off x="764341" y="2162220"/>
            <a:ext cx="9773029" cy="329873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8231"/>
              <a:gd name="connsiteX1" fmla="*/ 0 w 909835"/>
              <a:gd name="connsiteY1" fmla="*/ 594339 h 688231"/>
              <a:gd name="connsiteX2" fmla="*/ 61184 w 909835"/>
              <a:gd name="connsiteY2" fmla="*/ 685911 h 688231"/>
              <a:gd name="connsiteX3" fmla="*/ 847726 w 909835"/>
              <a:gd name="connsiteY3" fmla="*/ 684827 h 688231"/>
              <a:gd name="connsiteX4" fmla="*/ 907257 w 909835"/>
              <a:gd name="connsiteY4" fmla="*/ 577671 h 688231"/>
              <a:gd name="connsiteX5" fmla="*/ 909835 w 909835"/>
              <a:gd name="connsiteY5" fmla="*/ 65702 h 688231"/>
              <a:gd name="connsiteX6" fmla="*/ 828675 w 909835"/>
              <a:gd name="connsiteY6" fmla="*/ 13314 h 688231"/>
              <a:gd name="connsiteX7" fmla="*/ 45244 w 909835"/>
              <a:gd name="connsiteY7" fmla="*/ 275252 h 688231"/>
              <a:gd name="connsiteX8" fmla="*/ 0 w 909835"/>
              <a:gd name="connsiteY8" fmla="*/ 384791 h 68823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45244 w 909835"/>
              <a:gd name="connsiteY7" fmla="*/ 275252 h 685911"/>
              <a:gd name="connsiteX8" fmla="*/ 0 w 909835"/>
              <a:gd name="connsiteY8" fmla="*/ 384791 h 685911"/>
              <a:gd name="connsiteX0" fmla="*/ 1990 w 911825"/>
              <a:gd name="connsiteY0" fmla="*/ 384791 h 685911"/>
              <a:gd name="connsiteX1" fmla="*/ 1990 w 911825"/>
              <a:gd name="connsiteY1" fmla="*/ 594339 h 685911"/>
              <a:gd name="connsiteX2" fmla="*/ 63174 w 911825"/>
              <a:gd name="connsiteY2" fmla="*/ 685911 h 685911"/>
              <a:gd name="connsiteX3" fmla="*/ 849716 w 911825"/>
              <a:gd name="connsiteY3" fmla="*/ 684827 h 685911"/>
              <a:gd name="connsiteX4" fmla="*/ 909247 w 911825"/>
              <a:gd name="connsiteY4" fmla="*/ 577671 h 685911"/>
              <a:gd name="connsiteX5" fmla="*/ 911825 w 911825"/>
              <a:gd name="connsiteY5" fmla="*/ 65702 h 685911"/>
              <a:gd name="connsiteX6" fmla="*/ 830665 w 911825"/>
              <a:gd name="connsiteY6" fmla="*/ 13314 h 685911"/>
              <a:gd name="connsiteX7" fmla="*/ 35396 w 911825"/>
              <a:gd name="connsiteY7" fmla="*/ 282118 h 685911"/>
              <a:gd name="connsiteX8" fmla="*/ 1990 w 911825"/>
              <a:gd name="connsiteY8" fmla="*/ 384791 h 68591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33406 w 909835"/>
              <a:gd name="connsiteY7" fmla="*/ 282118 h 685911"/>
              <a:gd name="connsiteX8" fmla="*/ 0 w 909835"/>
              <a:gd name="connsiteY8" fmla="*/ 384791 h 685911"/>
              <a:gd name="connsiteX0" fmla="*/ 0 w 909835"/>
              <a:gd name="connsiteY0" fmla="*/ 388112 h 689232"/>
              <a:gd name="connsiteX1" fmla="*/ 0 w 909835"/>
              <a:gd name="connsiteY1" fmla="*/ 597660 h 689232"/>
              <a:gd name="connsiteX2" fmla="*/ 61184 w 909835"/>
              <a:gd name="connsiteY2" fmla="*/ 689232 h 689232"/>
              <a:gd name="connsiteX3" fmla="*/ 847726 w 909835"/>
              <a:gd name="connsiteY3" fmla="*/ 688148 h 689232"/>
              <a:gd name="connsiteX4" fmla="*/ 907257 w 909835"/>
              <a:gd name="connsiteY4" fmla="*/ 580992 h 689232"/>
              <a:gd name="connsiteX5" fmla="*/ 909835 w 909835"/>
              <a:gd name="connsiteY5" fmla="*/ 69023 h 689232"/>
              <a:gd name="connsiteX6" fmla="*/ 851612 w 909835"/>
              <a:gd name="connsiteY6" fmla="*/ 11485 h 689232"/>
              <a:gd name="connsiteX7" fmla="*/ 33406 w 909835"/>
              <a:gd name="connsiteY7" fmla="*/ 285439 h 689232"/>
              <a:gd name="connsiteX8" fmla="*/ 0 w 909835"/>
              <a:gd name="connsiteY8" fmla="*/ 388112 h 6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89232">
                <a:moveTo>
                  <a:pt x="0" y="388112"/>
                </a:moveTo>
                <a:lnTo>
                  <a:pt x="0" y="597660"/>
                </a:lnTo>
                <a:cubicBezTo>
                  <a:pt x="314" y="708613"/>
                  <a:pt x="1707" y="683031"/>
                  <a:pt x="61184" y="689232"/>
                </a:cubicBezTo>
                <a:lnTo>
                  <a:pt x="847726" y="688148"/>
                </a:lnTo>
                <a:cubicBezTo>
                  <a:pt x="914024" y="696683"/>
                  <a:pt x="907077" y="646519"/>
                  <a:pt x="907257" y="580992"/>
                </a:cubicBezTo>
                <a:cubicBezTo>
                  <a:pt x="908116" y="410336"/>
                  <a:pt x="908976" y="239679"/>
                  <a:pt x="909835" y="69023"/>
                </a:cubicBezTo>
                <a:cubicBezTo>
                  <a:pt x="909889" y="-19382"/>
                  <a:pt x="896982" y="-2998"/>
                  <a:pt x="851612" y="11485"/>
                </a:cubicBezTo>
                <a:lnTo>
                  <a:pt x="33406" y="285439"/>
                </a:lnTo>
                <a:cubicBezTo>
                  <a:pt x="-5008" y="299234"/>
                  <a:pt x="701" y="316090"/>
                  <a:pt x="0" y="38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4730750" y="1217017"/>
            <a:ext cx="6781800" cy="2192335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326">
                <a:moveTo>
                  <a:pt x="0" y="384791"/>
                </a:moveTo>
                <a:lnTo>
                  <a:pt x="0" y="594339"/>
                </a:lnTo>
                <a:cubicBezTo>
                  <a:pt x="314" y="705292"/>
                  <a:pt x="53182" y="691972"/>
                  <a:pt x="111919" y="689590"/>
                </a:cubicBezTo>
                <a:lnTo>
                  <a:pt x="847726" y="684827"/>
                </a:lnTo>
                <a:cubicBezTo>
                  <a:pt x="914024" y="693362"/>
                  <a:pt x="907077" y="643198"/>
                  <a:pt x="907257" y="577671"/>
                </a:cubicBezTo>
                <a:cubicBezTo>
                  <a:pt x="908116" y="407015"/>
                  <a:pt x="908976" y="236358"/>
                  <a:pt x="909835" y="65702"/>
                </a:cubicBezTo>
                <a:cubicBezTo>
                  <a:pt x="909889" y="-22703"/>
                  <a:pt x="874045" y="-1169"/>
                  <a:pt x="828675" y="13314"/>
                </a:cubicBezTo>
                <a:lnTo>
                  <a:pt x="45244" y="275252"/>
                </a:lnTo>
                <a:cubicBezTo>
                  <a:pt x="-3528" y="294197"/>
                  <a:pt x="701" y="312769"/>
                  <a:pt x="0" y="38479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206500" y="2574930"/>
            <a:ext cx="72771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ba-RU" dirty="0" smtClean="0"/>
              <a:t>Заголовок</a:t>
            </a:r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 rot="10800000">
            <a:off x="1575971" y="4090869"/>
            <a:ext cx="7747000" cy="189925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60014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9590"/>
              <a:gd name="connsiteX1" fmla="*/ 0 w 909835"/>
              <a:gd name="connsiteY1" fmla="*/ 594339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4791 h 690195"/>
              <a:gd name="connsiteX1" fmla="*/ 0 w 909835"/>
              <a:gd name="connsiteY1" fmla="*/ 594339 h 690195"/>
              <a:gd name="connsiteX2" fmla="*/ 60014 w 909835"/>
              <a:gd name="connsiteY2" fmla="*/ 689590 h 690195"/>
              <a:gd name="connsiteX3" fmla="*/ 847726 w 909835"/>
              <a:gd name="connsiteY3" fmla="*/ 684827 h 690195"/>
              <a:gd name="connsiteX4" fmla="*/ 907257 w 909835"/>
              <a:gd name="connsiteY4" fmla="*/ 577671 h 690195"/>
              <a:gd name="connsiteX5" fmla="*/ 909835 w 909835"/>
              <a:gd name="connsiteY5" fmla="*/ 65702 h 690195"/>
              <a:gd name="connsiteX6" fmla="*/ 828675 w 909835"/>
              <a:gd name="connsiteY6" fmla="*/ 13314 h 690195"/>
              <a:gd name="connsiteX7" fmla="*/ 45244 w 909835"/>
              <a:gd name="connsiteY7" fmla="*/ 275252 h 690195"/>
              <a:gd name="connsiteX8" fmla="*/ 0 w 909835"/>
              <a:gd name="connsiteY8" fmla="*/ 384791 h 690195"/>
              <a:gd name="connsiteX0" fmla="*/ 0 w 909835"/>
              <a:gd name="connsiteY0" fmla="*/ 384791 h 689590"/>
              <a:gd name="connsiteX1" fmla="*/ 0 w 909835"/>
              <a:gd name="connsiteY1" fmla="*/ 580458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969">
                <a:moveTo>
                  <a:pt x="0" y="387170"/>
                </a:moveTo>
                <a:lnTo>
                  <a:pt x="0" y="582837"/>
                </a:lnTo>
                <a:cubicBezTo>
                  <a:pt x="314" y="693790"/>
                  <a:pt x="2172" y="691574"/>
                  <a:pt x="60014" y="691969"/>
                </a:cubicBezTo>
                <a:lnTo>
                  <a:pt x="847726" y="687206"/>
                </a:lnTo>
                <a:cubicBezTo>
                  <a:pt x="901495" y="687412"/>
                  <a:pt x="901708" y="648353"/>
                  <a:pt x="907257" y="580050"/>
                </a:cubicBezTo>
                <a:cubicBezTo>
                  <a:pt x="908116" y="409394"/>
                  <a:pt x="908976" y="238737"/>
                  <a:pt x="909835" y="68081"/>
                </a:cubicBezTo>
                <a:cubicBezTo>
                  <a:pt x="906309" y="-20324"/>
                  <a:pt x="891944" y="-1567"/>
                  <a:pt x="845679" y="10140"/>
                </a:cubicBezTo>
                <a:lnTo>
                  <a:pt x="45244" y="277631"/>
                </a:lnTo>
                <a:cubicBezTo>
                  <a:pt x="-3528" y="296576"/>
                  <a:pt x="701" y="315148"/>
                  <a:pt x="0" y="3871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68525" y="4609503"/>
            <a:ext cx="6315075" cy="617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a-RU" dirty="0" smtClean="0"/>
              <a:t>П</a:t>
            </a:r>
            <a:r>
              <a:rPr lang="ru-RU" dirty="0" err="1" smtClean="0"/>
              <a:t>одзаголовок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3" y="197297"/>
            <a:ext cx="2704572" cy="615966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 userDrawn="1"/>
        </p:nvSpPr>
        <p:spPr>
          <a:xfrm>
            <a:off x="10764611" y="6198688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10764611" y="6580776"/>
            <a:ext cx="14273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2" y="956490"/>
            <a:ext cx="360997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47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D7AA-F7A9-42A0-8883-FF907F8520D7}" type="datetime1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BDF-4035-4084-BE4D-94D454D04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54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627179"/>
            <a:ext cx="11106152" cy="4350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90268" y="952691"/>
            <a:ext cx="11106432" cy="586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8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69000" y="1066800"/>
            <a:ext cx="5727700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  <p:sp>
        <p:nvSpPr>
          <p:cNvPr id="27" name="Объект 26"/>
          <p:cNvSpPr>
            <a:spLocks noGrp="1"/>
          </p:cNvSpPr>
          <p:nvPr>
            <p:ph sz="quarter" idx="13" hasCustomPrompt="1"/>
          </p:nvPr>
        </p:nvSpPr>
        <p:spPr>
          <a:xfrm>
            <a:off x="590549" y="1066798"/>
            <a:ext cx="5105401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92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0"/>
          <p:cNvSpPr>
            <a:spLocks noGrp="1"/>
          </p:cNvSpPr>
          <p:nvPr>
            <p:ph sz="quarter" idx="10"/>
          </p:nvPr>
        </p:nvSpPr>
        <p:spPr>
          <a:xfrm>
            <a:off x="0" y="1076325"/>
            <a:ext cx="12192000" cy="5791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590550" y="6246586"/>
            <a:ext cx="1160145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a-RU" sz="1800" dirty="0" smtClean="0">
                <a:solidFill>
                  <a:schemeClr val="bg1">
                    <a:lumMod val="65000"/>
                  </a:schemeClr>
                </a:solidFill>
              </a:rPr>
              <a:t>Уфимский</a:t>
            </a:r>
            <a:r>
              <a:rPr lang="ba-RU" sz="1800" baseline="0" dirty="0" smtClean="0">
                <a:solidFill>
                  <a:schemeClr val="bg1">
                    <a:lumMod val="65000"/>
                  </a:schemeClr>
                </a:solidFill>
              </a:rPr>
              <a:t> университет науки и технологий</a:t>
            </a:r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590548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uust.ru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066800"/>
            <a:ext cx="11106152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D7AA-F7A9-42A0-8883-FF907F8520D7}" type="datetime1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BDF-4035-4084-BE4D-94D454D04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06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0" y="76199"/>
            <a:ext cx="9477373" cy="409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a-RU" sz="1800" dirty="0" smtClean="0">
                <a:solidFill>
                  <a:schemeClr val="accent1"/>
                </a:solidFill>
              </a:rPr>
              <a:t>УФИМСКИЙ УНИВЕРСИТЕТ НАУКИ И ТЕХНОЛОГИЙ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315450" y="0"/>
            <a:ext cx="1714501" cy="158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65" y="227706"/>
            <a:ext cx="1130469" cy="1130469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77875" y="2308230"/>
            <a:ext cx="7277100" cy="16922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ba-RU" dirty="0" smtClean="0"/>
              <a:t>Заголовок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77875" y="4361853"/>
            <a:ext cx="7277100" cy="617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a-RU" dirty="0" smtClean="0"/>
              <a:t>П</a:t>
            </a:r>
            <a:r>
              <a:rPr lang="ru-RU" dirty="0" err="1" smtClean="0"/>
              <a:t>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45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086100" y="1"/>
            <a:ext cx="9105900" cy="864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3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3324225" y="1221135"/>
            <a:ext cx="8372475" cy="510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9" name="Объект 4"/>
          <p:cNvSpPr>
            <a:spLocks noGrp="1"/>
          </p:cNvSpPr>
          <p:nvPr>
            <p:ph idx="15" hasCustomPrompt="1"/>
          </p:nvPr>
        </p:nvSpPr>
        <p:spPr>
          <a:xfrm>
            <a:off x="604702" y="1221135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2" name="Объект 4"/>
          <p:cNvSpPr>
            <a:spLocks noGrp="1"/>
          </p:cNvSpPr>
          <p:nvPr>
            <p:ph idx="16" hasCustomPrompt="1"/>
          </p:nvPr>
        </p:nvSpPr>
        <p:spPr>
          <a:xfrm>
            <a:off x="604701" y="4734739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3" name="Объект 4"/>
          <p:cNvSpPr>
            <a:spLocks noGrp="1"/>
          </p:cNvSpPr>
          <p:nvPr>
            <p:ph idx="17" hasCustomPrompt="1"/>
          </p:nvPr>
        </p:nvSpPr>
        <p:spPr>
          <a:xfrm>
            <a:off x="604701" y="2977937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-844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 userDrawn="1"/>
        </p:nvSpPr>
        <p:spPr>
          <a:xfrm>
            <a:off x="1252168" y="480669"/>
            <a:ext cx="1427390" cy="2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accent1"/>
                </a:solidFill>
              </a:rPr>
              <a:t>www.uust.ru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4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-17440"/>
            <a:ext cx="3086100" cy="92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86100" y="1"/>
            <a:ext cx="9105900" cy="90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3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527369" y="1221135"/>
            <a:ext cx="11169332" cy="4829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-844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 userDrawn="1"/>
        </p:nvSpPr>
        <p:spPr>
          <a:xfrm>
            <a:off x="1252168" y="480669"/>
            <a:ext cx="1427390" cy="2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accent1"/>
                </a:solidFill>
              </a:rPr>
              <a:t>www.uust.ru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1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1" r:id="rId3"/>
    <p:sldLayoutId id="2147483742" r:id="rId4"/>
    <p:sldLayoutId id="2147483743" r:id="rId5"/>
    <p:sldLayoutId id="21474837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1" y="1583872"/>
            <a:ext cx="1715268" cy="906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565603" y="3063731"/>
            <a:ext cx="7277100" cy="617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200" b="1" dirty="0">
                <a:latin typeface="Century" pitchFamily="18" charset="0"/>
                <a:cs typeface="Calibri" pitchFamily="34" charset="0"/>
              </a:rPr>
              <a:t>Результаты зимней экзаменационной сессии</a:t>
            </a:r>
          </a:p>
          <a:p>
            <a:pPr>
              <a:defRPr/>
            </a:pPr>
            <a:r>
              <a:rPr lang="ru-RU" altLang="ru-RU" sz="3200" b="1" dirty="0">
                <a:latin typeface="Century" pitchFamily="18" charset="0"/>
                <a:cs typeface="Calibri" pitchFamily="34" charset="0"/>
              </a:rPr>
              <a:t>2022-2023 уч. года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8646" y="1410158"/>
            <a:ext cx="7277100" cy="1692270"/>
          </a:xfrm>
        </p:spPr>
        <p:txBody>
          <a:bodyPr/>
          <a:lstStyle/>
          <a:p>
            <a:pPr algn="l" eaLnBrk="1" hangingPunct="1"/>
            <a:r>
              <a:rPr lang="ru-RU" altLang="ru-RU" sz="2800" b="1" dirty="0" smtClean="0">
                <a:latin typeface="Century" pitchFamily="18" charset="0"/>
                <a:cs typeface="Calibri" pitchFamily="34" charset="0"/>
              </a:rPr>
              <a:t>МОНИТОРИНГ</a:t>
            </a:r>
            <a:br>
              <a:rPr lang="ru-RU" altLang="ru-RU" sz="28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800" b="1" dirty="0" smtClean="0">
                <a:latin typeface="Century" pitchFamily="18" charset="0"/>
                <a:cs typeface="Calibri" pitchFamily="34" charset="0"/>
              </a:rPr>
              <a:t>КАЧЕСТВА И СОДЕРЖАНИЯ УЧЕБНОГО ПРОЦЕССА</a:t>
            </a:r>
            <a:endParaRPr lang="ru-RU" altLang="ru-RU" sz="2800" b="1" dirty="0" smtClean="0"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71" y="84756"/>
            <a:ext cx="9239709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700" b="1" dirty="0" err="1" smtClean="0">
                <a:solidFill>
                  <a:schemeClr val="tx2">
                    <a:lumMod val="50000"/>
                  </a:schemeClr>
                </a:solidFill>
              </a:rPr>
              <a:t>Стерлитамакский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 филиал ФГБОУ ВО «Уфимский университет науки и технологий»</a:t>
            </a:r>
            <a:endParaRPr lang="ru-RU" sz="17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4605" y="79717"/>
            <a:ext cx="6708323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зимней сессии 2022-2023</a:t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 (на базе 9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80196197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10941" y="79717"/>
            <a:ext cx="6749144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 сессии 2022-2023</a:t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(на базе 11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05551931"/>
              </p:ext>
            </p:extLst>
          </p:nvPr>
        </p:nvGraphicFramePr>
        <p:xfrm>
          <a:off x="164123" y="806903"/>
          <a:ext cx="11592903" cy="607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969" y="6247636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45620" y="104209"/>
            <a:ext cx="8945338" cy="42155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73371435"/>
              </p:ext>
            </p:extLst>
          </p:nvPr>
        </p:nvGraphicFramePr>
        <p:xfrm>
          <a:off x="679938" y="1104900"/>
          <a:ext cx="10835787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12615" y="85969"/>
            <a:ext cx="8979877" cy="462403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b="1" dirty="0" smtClean="0">
                <a:solidFill>
                  <a:srgbClr val="4B5064"/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solidFill>
                  <a:srgbClr val="4B5064"/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73262074"/>
              </p:ext>
            </p:extLst>
          </p:nvPr>
        </p:nvGraphicFramePr>
        <p:xfrm>
          <a:off x="750277" y="1211385"/>
          <a:ext cx="108553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8246" y="85969"/>
            <a:ext cx="8964246" cy="603081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07314613"/>
              </p:ext>
            </p:extLst>
          </p:nvPr>
        </p:nvGraphicFramePr>
        <p:xfrm>
          <a:off x="754185" y="1211384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04800" y="85969"/>
            <a:ext cx="9003323" cy="603081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Филологический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71539138"/>
              </p:ext>
            </p:extLst>
          </p:nvPr>
        </p:nvGraphicFramePr>
        <p:xfrm>
          <a:off x="797169" y="1219200"/>
          <a:ext cx="10464556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12615" y="93786"/>
            <a:ext cx="8995508" cy="595264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Исторический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81113047"/>
              </p:ext>
            </p:extLst>
          </p:nvPr>
        </p:nvGraphicFramePr>
        <p:xfrm>
          <a:off x="519723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36062" y="78154"/>
            <a:ext cx="8964246" cy="61089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76238353"/>
              </p:ext>
            </p:extLst>
          </p:nvPr>
        </p:nvGraphicFramePr>
        <p:xfrm>
          <a:off x="777631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36062" y="70338"/>
            <a:ext cx="8964246" cy="618712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башкирской и тюркской  филологии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80540043"/>
              </p:ext>
            </p:extLst>
          </p:nvPr>
        </p:nvGraphicFramePr>
        <p:xfrm>
          <a:off x="668216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36062" y="93785"/>
            <a:ext cx="8964246" cy="59526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70222720"/>
              </p:ext>
            </p:extLst>
          </p:nvPr>
        </p:nvGraphicFramePr>
        <p:xfrm>
          <a:off x="746369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90549" y="87886"/>
            <a:ext cx="9508672" cy="42155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</a:p>
        </p:txBody>
      </p:sp>
      <p:graphicFrame>
        <p:nvGraphicFramePr>
          <p:cNvPr id="10" name="Объект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5414713"/>
              </p:ext>
            </p:extLst>
          </p:nvPr>
        </p:nvGraphicFramePr>
        <p:xfrm>
          <a:off x="703384" y="663660"/>
          <a:ext cx="10522887" cy="570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28246" y="70338"/>
            <a:ext cx="8948616" cy="618712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зимней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Колледж</a:t>
            </a:r>
            <a:endParaRPr lang="ru-RU" altLang="ru-RU" sz="2300" b="1" dirty="0" smtClean="0"/>
          </a:p>
        </p:txBody>
      </p:sp>
      <p:graphicFrame>
        <p:nvGraphicFramePr>
          <p:cNvPr id="3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90847442"/>
              </p:ext>
            </p:extLst>
          </p:nvPr>
        </p:nvGraphicFramePr>
        <p:xfrm>
          <a:off x="957384" y="1262185"/>
          <a:ext cx="10785475" cy="48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5220290" y="220329"/>
            <a:ext cx="4025309" cy="421555"/>
          </a:xfrm>
        </p:spPr>
        <p:txBody>
          <a:bodyPr/>
          <a:lstStyle/>
          <a:p>
            <a:pPr algn="ctr"/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ПРОЕКТ   РЕШЕНИЯ</a:t>
            </a:r>
            <a:endParaRPr lang="ru-RU" altLang="ru-RU" sz="2600" dirty="0" smtClean="0"/>
          </a:p>
        </p:txBody>
      </p:sp>
      <p:sp>
        <p:nvSpPr>
          <p:cNvPr id="43012" name="Объект 1"/>
          <p:cNvSpPr>
            <a:spLocks noGrp="1"/>
          </p:cNvSpPr>
          <p:nvPr>
            <p:ph idx="1"/>
          </p:nvPr>
        </p:nvSpPr>
        <p:spPr>
          <a:xfrm>
            <a:off x="859692" y="1221135"/>
            <a:ext cx="10439679" cy="5103465"/>
          </a:xfrm>
        </p:spPr>
        <p:txBody>
          <a:bodyPr/>
          <a:lstStyle/>
          <a:p>
            <a:pPr marL="457200" indent="-457200" algn="just">
              <a:buAutoNum type="arabicPeriod"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Обеспечить своевременное внесение преподавателями результатов промежуточных аттестаций в ЭИОС филиала (в течение 2022-2023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., отв. деканы факультетов, заведующий колледжем);</a:t>
            </a:r>
          </a:p>
          <a:p>
            <a:pPr algn="just"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2"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УМУ продолжить работу по мониторингу проведения промежуточной аттестации на факультетах в очном формате (в течение 2022-2023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., отв. зам. начальника УМУ Карамова А.И.). Провести анализ по явке обучающихся на промежуточную аттестацию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2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работу по установлению и устранению причин выявленных отклонений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направлениям подготовки, специальностям, по которым показатели успеваемости и качества обучения ниже установленных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значений (деканы факультетов, заведующий колледжем).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3" pitchFamily="18" charset="2"/>
              <a:buNone/>
              <a:defRPr/>
            </a:pPr>
            <a:endParaRPr lang="ru-RU" alt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8" y="0"/>
            <a:ext cx="1494063" cy="789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7263" y="136866"/>
            <a:ext cx="9312730" cy="42155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зимней сессии 2022-2023</a:t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63949806"/>
              </p:ext>
            </p:extLst>
          </p:nvPr>
        </p:nvGraphicFramePr>
        <p:xfrm>
          <a:off x="1340757" y="739231"/>
          <a:ext cx="9417957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398" y="120537"/>
            <a:ext cx="7647215" cy="42155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зимней сессии 2022-2023</a:t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96858210"/>
              </p:ext>
            </p:extLst>
          </p:nvPr>
        </p:nvGraphicFramePr>
        <p:xfrm>
          <a:off x="945698" y="621859"/>
          <a:ext cx="10245724" cy="56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8470" y="128701"/>
            <a:ext cx="7647216" cy="42155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зимней сессии 2022-2023</a:t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Филологический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19526001"/>
              </p:ext>
            </p:extLst>
          </p:nvPr>
        </p:nvGraphicFramePr>
        <p:xfrm>
          <a:off x="450850" y="686496"/>
          <a:ext cx="11007725" cy="531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76248" y="120536"/>
            <a:ext cx="7459437" cy="42155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Исторический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56065445"/>
              </p:ext>
            </p:extLst>
          </p:nvPr>
        </p:nvGraphicFramePr>
        <p:xfrm>
          <a:off x="50800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57857" y="120542"/>
            <a:ext cx="7083880" cy="42155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20510492"/>
              </p:ext>
            </p:extLst>
          </p:nvPr>
        </p:nvGraphicFramePr>
        <p:xfrm>
          <a:off x="461108" y="943889"/>
          <a:ext cx="11445630" cy="52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9291" y="104209"/>
            <a:ext cx="7581901" cy="42155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башкирской и тюркской филологии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71146362"/>
              </p:ext>
            </p:extLst>
          </p:nvPr>
        </p:nvGraphicFramePr>
        <p:xfrm>
          <a:off x="1064725" y="1120898"/>
          <a:ext cx="10869368" cy="493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8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90548" y="104214"/>
            <a:ext cx="7867651" cy="42155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зимней 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61890210"/>
              </p:ext>
            </p:extLst>
          </p:nvPr>
        </p:nvGraphicFramePr>
        <p:xfrm>
          <a:off x="422031" y="908050"/>
          <a:ext cx="1132449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УНиТ 1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615A339-C75B-4587-A9E8-DA5BDFE9C088}" vid="{B02C648B-A09B-4000-B327-CE6C0337626D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615A339-C75B-4587-A9E8-DA5BDFE9C088}" vid="{C5A3C8AA-1B50-4C59-8F53-1CAB7FD3619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125</TotalTime>
  <Words>211</Words>
  <Application>Microsoft Office PowerPoint</Application>
  <PresentationFormat>Произвольный</PresentationFormat>
  <Paragraphs>48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УУНиТ 1</vt:lpstr>
      <vt:lpstr>Специальное оформление</vt:lpstr>
      <vt:lpstr>МОНИТОРИНГ КАЧЕСТВА И СОДЕРЖАНИЯ УЧЕБНОГО ПРОЦЕССА</vt:lpstr>
      <vt:lpstr>Результаты зимней сессии 2022-2023 Факультет математики и информационных технологий</vt:lpstr>
      <vt:lpstr>Результаты зимней сессии 2022-2023 Экономический факультет</vt:lpstr>
      <vt:lpstr>Результаты зимней сессии 2022-2023 Юридический факультет</vt:lpstr>
      <vt:lpstr>Результаты зимней сессии 2022-2023 Филологический факультет</vt:lpstr>
      <vt:lpstr>Результаты зимней сессии 2022-2023 Исторический факультет</vt:lpstr>
      <vt:lpstr>Результаты зимней сессии 2022-2023 Естественнонаучный факультет</vt:lpstr>
      <vt:lpstr>Результаты зимней сессии 2022-2023 Факультет башкирской и тюркской филологии</vt:lpstr>
      <vt:lpstr>Результаты зимней сессии 2022-2023 Факультет педагогики и психологии</vt:lpstr>
      <vt:lpstr>Результаты зимней сессии 2022-2023 Колледж  (на базе 9 классов)</vt:lpstr>
      <vt:lpstr>Результаты зимней сессии 2022-2023 Колледж (на базе 11 классов)</vt:lpstr>
      <vt:lpstr>Результаты зимней сессии 2022-2023 Факультет математики и информационных технологий</vt:lpstr>
      <vt:lpstr>Результаты зимней сессии 2022-2023 Экономический факультет</vt:lpstr>
      <vt:lpstr>Результаты зимней сессии 2022-2023 Юридический факультет</vt:lpstr>
      <vt:lpstr>Результаты зимней сессии 2022-2023 Филологический факультет</vt:lpstr>
      <vt:lpstr>Результаты зимней сессии 2022-2023 Исторический факультет</vt:lpstr>
      <vt:lpstr>Результаты зимней сессии 2022-2023 Естественнонаучный факультет</vt:lpstr>
      <vt:lpstr>Результаты зимней сессии 2022-2023 Факультет башкирской и тюркской  филологии</vt:lpstr>
      <vt:lpstr>Результаты зимней сессии 2022-2023 Факультет педагогики и психологии</vt:lpstr>
      <vt:lpstr>Результаты зимней сессии 2022-2023 Колледж</vt:lpstr>
      <vt:lpstr>ПРОЕКТ   РЕШЕНИЯ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GavrilinaTA</cp:lastModifiedBy>
  <cp:revision>24</cp:revision>
  <dcterms:created xsi:type="dcterms:W3CDTF">2023-01-19T05:23:30Z</dcterms:created>
  <dcterms:modified xsi:type="dcterms:W3CDTF">2023-04-17T07:41:41Z</dcterms:modified>
</cp:coreProperties>
</file>